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62" r:id="rId4"/>
    <p:sldId id="263" r:id="rId5"/>
    <p:sldId id="264" r:id="rId6"/>
    <p:sldId id="266" r:id="rId7"/>
    <p:sldId id="259" r:id="rId8"/>
    <p:sldId id="267" r:id="rId9"/>
    <p:sldId id="268" r:id="rId10"/>
    <p:sldId id="269" r:id="rId11"/>
    <p:sldId id="270" r:id="rId12"/>
    <p:sldId id="271" r:id="rId13"/>
    <p:sldId id="272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6"/>
    <p:restoredTop sz="94673"/>
  </p:normalViewPr>
  <p:slideViewPr>
    <p:cSldViewPr snapToGrid="0">
      <p:cViewPr varScale="1">
        <p:scale>
          <a:sx n="90" d="100"/>
          <a:sy n="90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523B-4412-4D27-3EF0-C465951FF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8F1E-5B03-21DC-4198-0DD84BCF4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CD91-344C-945A-3C4B-4EC4ED9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AE8F-C766-C8C8-0503-96BC267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5532E-2398-D62F-4FD3-EFB93B2B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1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17D8-69F8-8F72-ABC5-8905837B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5ADBF-93AB-6E40-B53F-5E4671E1D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B0902-604F-0F37-69E9-66D41AC4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3E366-8E80-D680-2C89-5CB2ACCE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555B-50A6-EBF9-D3D5-1DC873BD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7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26D880-AB8B-1492-3093-3A3522304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16043-1971-92E4-684E-384A3E9AD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35092-232A-CCD6-8839-147391D97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539F-2C63-F1E9-133F-716AEE77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B6AF5-EA92-539C-D028-685B76E6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3A0C-3196-5AD4-E33E-FBB25264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3C877-3C66-D4D7-B054-31ECE5486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7CFB0-0AF9-4316-E601-1D04E981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3AD3D-0363-F7A0-17EB-0330D25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07255-4E9E-4DDE-502E-B17FEE52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6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2C34-8F46-E28E-8EB8-0BCD6D10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90CE1-CB9C-FA56-62D6-1C530B7E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3F302-76F7-554D-7A61-874EEE66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90F50-DC1B-98BF-A602-502157A8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9CAD7-EA72-637B-C6E5-E0BC4C6F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BAB0-0223-B7B2-99A9-B788522F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1FB91-0DFF-658E-BB6E-F74359E06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90E6E-0E41-6933-CB8C-7EFEF6FE5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79AE6-4B33-FE81-BCA6-427ED07E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5AF95-A717-C623-C444-38FA890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0C3B8-79E7-8B5F-619C-8D4D03E4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3EFF-8D97-0763-E923-A41699C4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4B6B-6AAE-B9D0-E4B8-46DDB5ED6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CFD4B-4155-EEE5-36C5-87AC0D93B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A9E7A-0329-F99F-D2CC-368536228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0A149-AC09-F434-4FF5-966CED735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2118C-B127-A49F-9798-8FD1F2BA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3104A-9F9B-C75D-9E57-641F3946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63273-7FBF-510F-B09B-7D136371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0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751E-3354-0FCA-FE93-881BF3BF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12ABA8-9DAA-A1F0-172D-5C9CB482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73A32-C6EA-6EC1-6A37-B53CC95D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E8FE5-12F2-6EBC-0224-38912EEE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2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794DB-EF94-CF53-700F-1F2CD8A3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55D74-6E13-A4AF-605C-08335BF7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A236-BAB9-3224-02F1-CA79CA6E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A87E-8DDA-24CE-1A3D-690EE79D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4040-642E-1361-5A9A-53C9F73C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9E30-9EE7-C9A7-5C35-CF2997134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21DCF-0449-11A9-1951-2E6D2362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3FD8B-9054-7620-81C3-18712CF7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12A35-D550-7018-F913-6585D21A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2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0D3C-F363-4B85-0685-EE50BD5A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C83A0-A081-47E0-7F0A-2F63C81E4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6A3C2-365E-AEF4-FD8C-54270D29B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3A78-61DD-017E-EE74-114D90C8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C7892-EE70-5581-C0AF-1EFF15BD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A5A80-705B-D7DA-056F-2A3C2AE0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25469-B011-DBE2-A8C5-7F2BD01E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D28FE-3D08-1360-610B-9F199002C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C6959-6B69-4020-1467-26D641623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5B053-99DC-9940-AC95-0DF55D86069D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E03E-E4DD-533A-B968-C2BADB3F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CEF0-A38D-BAF1-C37B-EEB68D610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5E5D1-651E-9040-BDA8-3BBA44FC1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EF8619-61EB-6FA2-DC54-1003705C521F}"/>
              </a:ext>
            </a:extLst>
          </p:cNvPr>
          <p:cNvSpPr txBox="1"/>
          <p:nvPr/>
        </p:nvSpPr>
        <p:spPr>
          <a:xfrm>
            <a:off x="369454" y="196542"/>
            <a:ext cx="766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Subproblem—Common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Subproblems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B29542-22EC-F4F1-661A-FC05DB24D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05260"/>
              </p:ext>
            </p:extLst>
          </p:nvPr>
        </p:nvGraphicFramePr>
        <p:xfrm>
          <a:off x="452583" y="565874"/>
          <a:ext cx="110427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100">
                  <a:extLst>
                    <a:ext uri="{9D8B030D-6E8A-4147-A177-3AD203B41FA5}">
                      <a16:colId xmlns:a16="http://schemas.microsoft.com/office/drawing/2014/main" val="1601671898"/>
                    </a:ext>
                  </a:extLst>
                </a:gridCol>
                <a:gridCol w="4684817">
                  <a:extLst>
                    <a:ext uri="{9D8B030D-6E8A-4147-A177-3AD203B41FA5}">
                      <a16:colId xmlns:a16="http://schemas.microsoft.com/office/drawing/2014/main" val="2255151349"/>
                    </a:ext>
                  </a:extLst>
                </a:gridCol>
                <a:gridCol w="4684817">
                  <a:extLst>
                    <a:ext uri="{9D8B030D-6E8A-4147-A177-3AD203B41FA5}">
                      <a16:colId xmlns:a16="http://schemas.microsoft.com/office/drawing/2014/main" val="1307669995"/>
                    </a:ext>
                  </a:extLst>
                </a:gridCol>
              </a:tblGrid>
              <a:tr h="346566">
                <a:tc>
                  <a:txBody>
                    <a:bodyPr/>
                    <a:lstStyle/>
                    <a:p>
                      <a:r>
                        <a:rPr lang="en-US" altLang="zh-CN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write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subproblem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99571"/>
                  </a:ext>
                </a:extLst>
              </a:tr>
              <a:tr h="606491">
                <a:tc>
                  <a:txBody>
                    <a:bodyPr/>
                    <a:lstStyle/>
                    <a:p>
                      <a:r>
                        <a:rPr lang="en-US" altLang="zh-CN" dirty="0"/>
                        <a:t>Template1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n(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x[1:n]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subproblem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x[1:i]</a:t>
                      </a:r>
                    </a:p>
                    <a:p>
                      <a:r>
                        <a:rPr lang="en-US" altLang="zh-CN" dirty="0"/>
                        <a:t>Running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time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77336"/>
                  </a:ext>
                </a:extLst>
              </a:tr>
              <a:tr h="606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Template2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n(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x[1:n]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subproblem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x[</a:t>
                      </a:r>
                      <a:r>
                        <a:rPr lang="en-US" altLang="zh-CN" dirty="0" err="1"/>
                        <a:t>i:j</a:t>
                      </a:r>
                      <a:r>
                        <a:rPr lang="en-US" altLang="zh-CN" dirty="0"/>
                        <a:t>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Running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time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n^2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75934"/>
                  </a:ext>
                </a:extLst>
              </a:tr>
              <a:tr h="606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Template3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n(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x[1:n]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m(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y[1:m]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subproblem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x[1:i]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y[1:j]</a:t>
                      </a:r>
                    </a:p>
                    <a:p>
                      <a:r>
                        <a:rPr lang="en-US" altLang="zh-CN" dirty="0"/>
                        <a:t>Running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time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 err="1"/>
                        <a:t>mn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24435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2C2E71A-44A1-CA58-59D8-07D6ABC76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2851874"/>
            <a:ext cx="5354008" cy="38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5E7FB-907A-5F9F-4CD8-0223E9827EDD}"/>
              </a:ext>
            </a:extLst>
          </p:cNvPr>
          <p:cNvSpPr txBox="1"/>
          <p:nvPr/>
        </p:nvSpPr>
        <p:spPr>
          <a:xfrm>
            <a:off x="5554895" y="475489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P8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r>
              <a:rPr lang="zh-CN" altLang="en-US" dirty="0"/>
              <a:t>是</a:t>
            </a:r>
            <a:r>
              <a:rPr lang="en-US" altLang="zh-CN" dirty="0" err="1"/>
              <a:t>nlogn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0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0F3E4-5F91-95CB-F79E-38849011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30F4C1-2FA8-5CE1-63DE-536F0F867327}"/>
              </a:ext>
            </a:extLst>
          </p:cNvPr>
          <p:cNvSpPr txBox="1"/>
          <p:nvPr/>
        </p:nvSpPr>
        <p:spPr>
          <a:xfrm>
            <a:off x="-1721645" y="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</a:rPr>
              <a:t>P11-Min Edit Distance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ECC61-0A50-B8B6-CB06-C1769294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" y="369332"/>
            <a:ext cx="12010142" cy="587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022EB-A9C8-DFDE-3ADE-5B411D14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62" y="3121698"/>
            <a:ext cx="4114801" cy="29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2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D9D8-A1E9-37F6-D5DE-6BA11D1B4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11C87-9159-4CAC-FFAE-3D23D269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35206"/>
            <a:ext cx="6111875" cy="2979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F5F3D6-4A04-0A58-13FA-BBDA74B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6074"/>
            <a:ext cx="5729991" cy="397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87D25-9086-BEE4-2227-844C244FD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75300" cy="6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6431C-D812-DD48-D9C3-A7B188DC8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13509"/>
            <a:ext cx="5743575" cy="36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A731-B375-0361-36C4-CC6E0D2A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99917-B692-6478-4180-FD838DFE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0"/>
            <a:ext cx="4768624" cy="356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19EB05-2662-9D65-E1CA-B7999C72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33" y="3729799"/>
            <a:ext cx="4958992" cy="3128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8CD73-DBA3-28B1-8B56-2397FF9DE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397" y="123826"/>
            <a:ext cx="7051052" cy="42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5141-63AF-3CAB-09BB-33D37C640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84A3A-4828-2CC4-F238-3BC9CA63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0"/>
            <a:ext cx="9788912" cy="67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BD3B9-5222-EF4D-1F6E-E7F937F71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1F560-782B-187A-BBAA-297389F4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8434387" cy="68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C3F84A-2D9A-5B7F-CD13-F0524B29BA04}"/>
              </a:ext>
            </a:extLst>
          </p:cNvPr>
          <p:cNvSpPr txBox="1"/>
          <p:nvPr/>
        </p:nvSpPr>
        <p:spPr>
          <a:xfrm>
            <a:off x="130629" y="112218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P1: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Shortest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Paths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in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DAGs—</a:t>
            </a:r>
            <a:r>
              <a:rPr lang="zh-CN" altLang="en-US" sz="1800" dirty="0">
                <a:solidFill>
                  <a:srgbClr val="C00000"/>
                </a:solidFill>
              </a:rPr>
              <a:t>从一个点到所有点的最短距离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F97B0-A297-B075-3EAD-A4626A24DB77}"/>
              </a:ext>
            </a:extLst>
          </p:cNvPr>
          <p:cNvSpPr txBox="1"/>
          <p:nvPr/>
        </p:nvSpPr>
        <p:spPr>
          <a:xfrm>
            <a:off x="306780" y="481550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前提条件</a:t>
            </a:r>
            <a:r>
              <a:rPr lang="zh-CN" altLang="en-US" sz="1800" dirty="0">
                <a:solidFill>
                  <a:srgbClr val="C00000"/>
                </a:solidFill>
              </a:rPr>
              <a:t>：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It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should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be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DAG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and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apply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for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topological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method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C392E-110B-BCD2-6B84-65B60A81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127882"/>
            <a:ext cx="4878072" cy="108932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6C8525-DE1D-0BD6-9727-EFC19E48A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03813"/>
              </p:ext>
            </p:extLst>
          </p:nvPr>
        </p:nvGraphicFramePr>
        <p:xfrm>
          <a:off x="9773392" y="1"/>
          <a:ext cx="2418606" cy="173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1">
                  <a:extLst>
                    <a:ext uri="{9D8B030D-6E8A-4147-A177-3AD203B41FA5}">
                      <a16:colId xmlns:a16="http://schemas.microsoft.com/office/drawing/2014/main" val="3342732315"/>
                    </a:ext>
                  </a:extLst>
                </a:gridCol>
                <a:gridCol w="403101">
                  <a:extLst>
                    <a:ext uri="{9D8B030D-6E8A-4147-A177-3AD203B41FA5}">
                      <a16:colId xmlns:a16="http://schemas.microsoft.com/office/drawing/2014/main" val="1071334654"/>
                    </a:ext>
                  </a:extLst>
                </a:gridCol>
                <a:gridCol w="403101">
                  <a:extLst>
                    <a:ext uri="{9D8B030D-6E8A-4147-A177-3AD203B41FA5}">
                      <a16:colId xmlns:a16="http://schemas.microsoft.com/office/drawing/2014/main" val="1884348160"/>
                    </a:ext>
                  </a:extLst>
                </a:gridCol>
                <a:gridCol w="403101">
                  <a:extLst>
                    <a:ext uri="{9D8B030D-6E8A-4147-A177-3AD203B41FA5}">
                      <a16:colId xmlns:a16="http://schemas.microsoft.com/office/drawing/2014/main" val="618295654"/>
                    </a:ext>
                  </a:extLst>
                </a:gridCol>
                <a:gridCol w="403101">
                  <a:extLst>
                    <a:ext uri="{9D8B030D-6E8A-4147-A177-3AD203B41FA5}">
                      <a16:colId xmlns:a16="http://schemas.microsoft.com/office/drawing/2014/main" val="1164435564"/>
                    </a:ext>
                  </a:extLst>
                </a:gridCol>
                <a:gridCol w="403101">
                  <a:extLst>
                    <a:ext uri="{9D8B030D-6E8A-4147-A177-3AD203B41FA5}">
                      <a16:colId xmlns:a16="http://schemas.microsoft.com/office/drawing/2014/main" val="2033125901"/>
                    </a:ext>
                  </a:extLst>
                </a:gridCol>
              </a:tblGrid>
              <a:tr h="247950">
                <a:tc gridSpan="6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Topological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51242"/>
                  </a:ext>
                </a:extLst>
              </a:tr>
              <a:tr h="247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rgbClr val="00B050"/>
                          </a:solidFill>
                        </a:rPr>
                        <a:t>s/0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a/2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b/1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d/2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e/2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6074"/>
                  </a:ext>
                </a:extLst>
              </a:tr>
              <a:tr h="24795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B050"/>
                          </a:solidFill>
                        </a:rPr>
                        <a:t>c/0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a/1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b/1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d/2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e/2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167424"/>
                  </a:ext>
                </a:extLst>
              </a:tr>
              <a:tr h="24795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B050"/>
                          </a:solidFill>
                        </a:rPr>
                        <a:t>a/0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b/1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e/2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069322"/>
                  </a:ext>
                </a:extLst>
              </a:tr>
              <a:tr h="24795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B050"/>
                          </a:solidFill>
                        </a:rPr>
                        <a:t>b/0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d/1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e/2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14242"/>
                  </a:ext>
                </a:extLst>
              </a:tr>
              <a:tr h="24795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B050"/>
                          </a:solidFill>
                        </a:rPr>
                        <a:t>d/0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e/1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944608"/>
                  </a:ext>
                </a:extLst>
              </a:tr>
              <a:tr h="24795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rgbClr val="00B050"/>
                          </a:solidFill>
                        </a:rPr>
                        <a:t>e/0</a:t>
                      </a:r>
                      <a:endParaRPr 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8461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0C3C398-B6A5-84FA-3E0D-AE606639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202"/>
            <a:ext cx="5332021" cy="1517914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6A6E3FBD-F8F1-6A22-5056-6F6E68A83610}"/>
              </a:ext>
            </a:extLst>
          </p:cNvPr>
          <p:cNvSpPr/>
          <p:nvPr/>
        </p:nvSpPr>
        <p:spPr>
          <a:xfrm rot="10800000">
            <a:off x="1763484" y="3823854"/>
            <a:ext cx="908463" cy="24938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CB1D616-6893-4CB0-AF32-794AC9007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97483"/>
              </p:ext>
            </p:extLst>
          </p:nvPr>
        </p:nvGraphicFramePr>
        <p:xfrm>
          <a:off x="44816" y="4073237"/>
          <a:ext cx="5548462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722">
                  <a:extLst>
                    <a:ext uri="{9D8B030D-6E8A-4147-A177-3AD203B41FA5}">
                      <a16:colId xmlns:a16="http://schemas.microsoft.com/office/drawing/2014/main" val="3598659427"/>
                    </a:ext>
                  </a:extLst>
                </a:gridCol>
                <a:gridCol w="4215740">
                  <a:extLst>
                    <a:ext uri="{9D8B030D-6E8A-4147-A177-3AD203B41FA5}">
                      <a16:colId xmlns:a16="http://schemas.microsoft.com/office/drawing/2014/main" val="68300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2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subproblem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x[1:i] to calculate the shortest path.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0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(v) to all parents of u and pick the min of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(u) + l(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u,v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03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(start) = 0 and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(v) = infinite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06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(v) = min{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(u) + l(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u,v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| for all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u,v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in linearized G}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430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9578BB3-22B8-4DF3-5B12-425C80AC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29" y="1800646"/>
            <a:ext cx="6028042" cy="1412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5D5492-EA62-D05D-3A79-41943BB3D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29" y="3792285"/>
            <a:ext cx="5747657" cy="1217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2B02CD-0C71-7EEA-0333-13A096A10EBC}"/>
              </a:ext>
            </a:extLst>
          </p:cNvPr>
          <p:cNvSpPr txBox="1"/>
          <p:nvPr/>
        </p:nvSpPr>
        <p:spPr>
          <a:xfrm>
            <a:off x="6049206" y="5049462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Note:</a:t>
            </a:r>
          </a:p>
          <a:p>
            <a:r>
              <a:rPr lang="en-US" dirty="0">
                <a:solidFill>
                  <a:srgbClr val="C00000"/>
                </a:solidFill>
              </a:rPr>
              <a:t>V </a:t>
            </a:r>
            <a:r>
              <a:rPr lang="en-US" dirty="0" err="1">
                <a:solidFill>
                  <a:srgbClr val="C00000"/>
                </a:solidFill>
              </a:rPr>
              <a:t>源于dist初始化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sz="1800" dirty="0" err="1">
                <a:solidFill>
                  <a:srgbClr val="C00000"/>
                </a:solidFill>
              </a:rPr>
              <a:t>E</a:t>
            </a:r>
            <a:r>
              <a:rPr lang="en-US" dirty="0" err="1">
                <a:solidFill>
                  <a:srgbClr val="C00000"/>
                </a:solidFill>
              </a:rPr>
              <a:t>源于求最短的边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A53A0E-C051-5EDE-8A97-74A30B717C98}"/>
              </a:ext>
            </a:extLst>
          </p:cNvPr>
          <p:cNvSpPr/>
          <p:nvPr/>
        </p:nvSpPr>
        <p:spPr>
          <a:xfrm>
            <a:off x="3289465" y="700644"/>
            <a:ext cx="2303813" cy="4272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B305B459-14D6-E37B-EC31-F0D02EE08228}"/>
              </a:ext>
            </a:extLst>
          </p:cNvPr>
          <p:cNvCxnSpPr>
            <a:stCxn id="17" idx="0"/>
            <a:endCxn id="9" idx="1"/>
          </p:cNvCxnSpPr>
          <p:nvPr/>
        </p:nvCxnSpPr>
        <p:spPr>
          <a:xfrm rot="16200000" flipH="1">
            <a:off x="7023791" y="-1881775"/>
            <a:ext cx="167182" cy="5332020"/>
          </a:xfrm>
          <a:prstGeom prst="curvedConnector4">
            <a:avLst>
              <a:gd name="adj1" fmla="val -136737"/>
              <a:gd name="adj2" fmla="val 60802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7E86E0-19D2-EC37-0F37-F3AE455A66C0}"/>
              </a:ext>
            </a:extLst>
          </p:cNvPr>
          <p:cNvSpPr txBox="1"/>
          <p:nvPr/>
        </p:nvSpPr>
        <p:spPr>
          <a:xfrm>
            <a:off x="130628" y="112218"/>
            <a:ext cx="7723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P2: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Shortest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Paths/Negative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Edge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Weights—Bellman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Ford-template1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D7A02-BE10-B8B2-CBD2-42A7CE62E7E0}"/>
              </a:ext>
            </a:extLst>
          </p:cNvPr>
          <p:cNvSpPr txBox="1"/>
          <p:nvPr/>
        </p:nvSpPr>
        <p:spPr>
          <a:xfrm>
            <a:off x="341643" y="442552"/>
            <a:ext cx="8098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Can’t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cycles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in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Graph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analysis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5098A-CBC6-D693-D099-80E9BC11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142218"/>
            <a:ext cx="2874549" cy="226745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67730B-85F4-5824-544C-B67A20A37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5688"/>
              </p:ext>
            </p:extLst>
          </p:nvPr>
        </p:nvGraphicFramePr>
        <p:xfrm>
          <a:off x="0" y="3118338"/>
          <a:ext cx="303460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21">
                  <a:extLst>
                    <a:ext uri="{9D8B030D-6E8A-4147-A177-3AD203B41FA5}">
                      <a16:colId xmlns:a16="http://schemas.microsoft.com/office/drawing/2014/main" val="1806187259"/>
                    </a:ext>
                  </a:extLst>
                </a:gridCol>
                <a:gridCol w="606921">
                  <a:extLst>
                    <a:ext uri="{9D8B030D-6E8A-4147-A177-3AD203B41FA5}">
                      <a16:colId xmlns:a16="http://schemas.microsoft.com/office/drawing/2014/main" val="24574752"/>
                    </a:ext>
                  </a:extLst>
                </a:gridCol>
                <a:gridCol w="606921">
                  <a:extLst>
                    <a:ext uri="{9D8B030D-6E8A-4147-A177-3AD203B41FA5}">
                      <a16:colId xmlns:a16="http://schemas.microsoft.com/office/drawing/2014/main" val="3492656687"/>
                    </a:ext>
                  </a:extLst>
                </a:gridCol>
                <a:gridCol w="606921">
                  <a:extLst>
                    <a:ext uri="{9D8B030D-6E8A-4147-A177-3AD203B41FA5}">
                      <a16:colId xmlns:a16="http://schemas.microsoft.com/office/drawing/2014/main" val="2407854184"/>
                    </a:ext>
                  </a:extLst>
                </a:gridCol>
                <a:gridCol w="606921">
                  <a:extLst>
                    <a:ext uri="{9D8B030D-6E8A-4147-A177-3AD203B41FA5}">
                      <a16:colId xmlns:a16="http://schemas.microsoft.com/office/drawing/2014/main" val="2773826306"/>
                    </a:ext>
                  </a:extLst>
                </a:gridCol>
              </a:tblGrid>
              <a:tr h="22508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Edge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63365"/>
                  </a:ext>
                </a:extLst>
              </a:tr>
              <a:tr h="22508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inf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inf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inf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843637"/>
                  </a:ext>
                </a:extLst>
              </a:tr>
              <a:tr h="22508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3/s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2/s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2/s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921"/>
                  </a:ext>
                </a:extLst>
              </a:tr>
              <a:tr h="22508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3/s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1/1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1/s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45935"/>
                  </a:ext>
                </a:extLst>
              </a:tr>
              <a:tr h="22508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3/s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1/1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B050"/>
                          </a:solidFill>
                        </a:rPr>
                        <a:t>0/3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8475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C10708-6220-89CD-A61B-DEE48154C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73496"/>
              </p:ext>
            </p:extLst>
          </p:nvPr>
        </p:nvGraphicFramePr>
        <p:xfrm>
          <a:off x="3085564" y="716100"/>
          <a:ext cx="6988628" cy="38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394">
                  <a:extLst>
                    <a:ext uri="{9D8B030D-6E8A-4147-A177-3AD203B41FA5}">
                      <a16:colId xmlns:a16="http://schemas.microsoft.com/office/drawing/2014/main" val="3598659427"/>
                    </a:ext>
                  </a:extLst>
                </a:gridCol>
                <a:gridCol w="5370522">
                  <a:extLst>
                    <a:ext uri="{9D8B030D-6E8A-4147-A177-3AD203B41FA5}">
                      <a16:colId xmlns:a16="http://schemas.microsoft.com/office/drawing/2014/main" val="683004222"/>
                    </a:ext>
                  </a:extLst>
                </a:gridCol>
                <a:gridCol w="937712">
                  <a:extLst>
                    <a:ext uri="{9D8B030D-6E8A-4147-A177-3AD203B41FA5}">
                      <a16:colId xmlns:a16="http://schemas.microsoft.com/office/drawing/2014/main" val="376373095"/>
                    </a:ext>
                  </a:extLst>
                </a:gridCol>
              </a:tblGrid>
              <a:tr h="48434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23744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 dirty="0"/>
                        <a:t>Subproblem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𝑑(𝑣, 𝑖) be the length of the shortest 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𝑠 −𝑣 path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at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 𝑖 edges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O(VE)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005606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Case1:Not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𝑣, 𝑖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𝑑(𝑣, 𝑖 − 1)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Case2: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𝑣, 𝑖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</a:t>
                      </a:r>
                      <a:r>
                        <a:rPr lang="en-US" sz="180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𝑖−1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𝑖 − 1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032275"/>
                  </a:ext>
                </a:extLst>
              </a:tr>
              <a:tr h="484346">
                <a:tc>
                  <a:txBody>
                    <a:bodyPr/>
                    <a:lstStyle/>
                    <a:p>
                      <a:r>
                        <a:rPr lang="en-US" sz="1200" dirty="0"/>
                        <a:t>Base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𝑣, 𝑖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s;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𝑣, 𝑖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 ≠ 𝑠, 𝑖 = 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061880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𝑣, 𝑖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𝑑(𝑣, 𝑖 − 1)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𝑣</a:t>
                      </a:r>
                      <a:r>
                        <a:rPr lang="en-US" sz="180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𝑖−1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𝑖 − 1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43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030B214-ADDC-D1AD-C309-11427BF870A8}"/>
              </a:ext>
            </a:extLst>
          </p:cNvPr>
          <p:cNvSpPr txBox="1"/>
          <p:nvPr/>
        </p:nvSpPr>
        <p:spPr>
          <a:xfrm>
            <a:off x="36575" y="4677302"/>
            <a:ext cx="86150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Note:</a:t>
            </a:r>
          </a:p>
          <a:p>
            <a:r>
              <a:rPr lang="en-US" dirty="0" err="1">
                <a:solidFill>
                  <a:srgbClr val="C00000"/>
                </a:solidFill>
              </a:rPr>
              <a:t>需要Get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V-1</a:t>
            </a:r>
            <a:r>
              <a:rPr lang="zh-CN" altLang="en-US" dirty="0">
                <a:solidFill>
                  <a:srgbClr val="C00000"/>
                </a:solidFill>
              </a:rPr>
              <a:t>的思维，因为它假设每个点有</a:t>
            </a:r>
            <a:r>
              <a:rPr lang="en-US" altLang="zh-CN" dirty="0">
                <a:solidFill>
                  <a:srgbClr val="C00000"/>
                </a:solidFill>
              </a:rPr>
              <a:t>V-1</a:t>
            </a:r>
            <a:r>
              <a:rPr lang="zh-CN" altLang="en-US" dirty="0">
                <a:solidFill>
                  <a:srgbClr val="C00000"/>
                </a:solidFill>
              </a:rPr>
              <a:t>条边，从而确定最小距离；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sz="1800" dirty="0" err="1">
                <a:solidFill>
                  <a:srgbClr val="C00000"/>
                </a:solidFill>
              </a:rPr>
              <a:t>Decision也是有这点决定的</a:t>
            </a:r>
            <a:r>
              <a:rPr lang="zh-CN" altLang="en-US" sz="1800" dirty="0">
                <a:solidFill>
                  <a:srgbClr val="C00000"/>
                </a:solidFill>
              </a:rPr>
              <a:t>：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如果不适用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zh-CN" altLang="en-US" dirty="0">
                <a:solidFill>
                  <a:srgbClr val="C00000"/>
                </a:solidFill>
              </a:rPr>
              <a:t>条边数值，让最短距离等于</a:t>
            </a:r>
            <a:r>
              <a:rPr lang="en-US" altLang="zh-CN" dirty="0">
                <a:solidFill>
                  <a:srgbClr val="C00000"/>
                </a:solidFill>
              </a:rPr>
              <a:t>i-1</a:t>
            </a:r>
          </a:p>
          <a:p>
            <a:r>
              <a:rPr lang="en-US" sz="1800" dirty="0" err="1">
                <a:solidFill>
                  <a:srgbClr val="C00000"/>
                </a:solidFill>
              </a:rPr>
              <a:t>如果使用i条边数值</a:t>
            </a:r>
            <a:r>
              <a:rPr lang="zh-CN" altLang="en-US" sz="1800" dirty="0">
                <a:solidFill>
                  <a:srgbClr val="C00000"/>
                </a:solidFill>
              </a:rPr>
              <a:t>，需要将一条边最小距离与</a:t>
            </a:r>
            <a:r>
              <a:rPr lang="en-US" altLang="zh-CN" sz="1800" dirty="0">
                <a:solidFill>
                  <a:srgbClr val="C00000"/>
                </a:solidFill>
              </a:rPr>
              <a:t>i-1</a:t>
            </a:r>
            <a:r>
              <a:rPr lang="zh-CN" altLang="en-US" sz="1800" dirty="0">
                <a:solidFill>
                  <a:srgbClr val="C00000"/>
                </a:solidFill>
              </a:rPr>
              <a:t>比较，得出最小距离。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261616-3B8C-AE04-7777-A8C8B91F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147" y="4025735"/>
            <a:ext cx="4471634" cy="283226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8857BE-3091-6DED-5112-DAE95FA86F8A}"/>
              </a:ext>
            </a:extLst>
          </p:cNvPr>
          <p:cNvSpPr/>
          <p:nvPr/>
        </p:nvSpPr>
        <p:spPr>
          <a:xfrm>
            <a:off x="8937319" y="2368061"/>
            <a:ext cx="1347888" cy="11488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0BF9052-031B-D8DF-1962-01F2EE94663B}"/>
              </a:ext>
            </a:extLst>
          </p:cNvPr>
          <p:cNvCxnSpPr>
            <a:cxnSpLocks/>
            <a:stCxn id="11" idx="6"/>
            <a:endCxn id="10" idx="0"/>
          </p:cNvCxnSpPr>
          <p:nvPr/>
        </p:nvCxnSpPr>
        <p:spPr>
          <a:xfrm flipH="1">
            <a:off x="9994964" y="2942492"/>
            <a:ext cx="290243" cy="1083243"/>
          </a:xfrm>
          <a:prstGeom prst="curvedConnector4">
            <a:avLst>
              <a:gd name="adj1" fmla="val -78762"/>
              <a:gd name="adj2" fmla="val 765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89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ED8C0-C801-3D80-2B72-4E8898E0430C}"/>
              </a:ext>
            </a:extLst>
          </p:cNvPr>
          <p:cNvSpPr txBox="1"/>
          <p:nvPr/>
        </p:nvSpPr>
        <p:spPr>
          <a:xfrm>
            <a:off x="130628" y="112218"/>
            <a:ext cx="7723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P3: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All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Pairs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Shortest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Path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—Template2—Floyd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 err="1">
                <a:solidFill>
                  <a:srgbClr val="C00000"/>
                </a:solidFill>
                <a:latin typeface="+mn-lt"/>
                <a:ea typeface="+mn-ea"/>
                <a:cs typeface="+mn-cs"/>
              </a:rPr>
              <a:t>Warshall</a:t>
            </a:r>
            <a:endParaRPr lang="en-US" altLang="zh-CN" sz="18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778EA-D2A0-16C9-9A1D-DBCC870F752E}"/>
              </a:ext>
            </a:extLst>
          </p:cNvPr>
          <p:cNvSpPr txBox="1"/>
          <p:nvPr/>
        </p:nvSpPr>
        <p:spPr>
          <a:xfrm>
            <a:off x="341643" y="442552"/>
            <a:ext cx="1150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Shortest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Path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nodes:</a:t>
            </a:r>
            <a:r>
              <a:rPr lang="zh-CN" altLang="en-US" dirty="0">
                <a:solidFill>
                  <a:srgbClr val="C00000"/>
                </a:solidFill>
              </a:rPr>
              <a:t>类似</a:t>
            </a:r>
            <a:r>
              <a:rPr lang="en-US" altLang="zh-CN" dirty="0">
                <a:solidFill>
                  <a:srgbClr val="C00000"/>
                </a:solidFill>
              </a:rPr>
              <a:t>Bellman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Dijkstra</a:t>
            </a:r>
            <a:r>
              <a:rPr lang="zh-CN" altLang="en-US" dirty="0">
                <a:solidFill>
                  <a:srgbClr val="C00000"/>
                </a:solidFill>
              </a:rPr>
              <a:t>拓展，因为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 和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r>
              <a:rPr lang="zh-CN" altLang="en-US" dirty="0">
                <a:solidFill>
                  <a:srgbClr val="C00000"/>
                </a:solidFill>
              </a:rPr>
              <a:t>求的是从一点从所有点的最短距离，然后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pairs</a:t>
            </a:r>
            <a:r>
              <a:rPr lang="zh-CN" altLang="en-US" dirty="0">
                <a:solidFill>
                  <a:srgbClr val="C00000"/>
                </a:solidFill>
              </a:rPr>
              <a:t> 能够计算出任一点的最短距离。</a:t>
            </a:r>
            <a:r>
              <a:rPr lang="en-US" altLang="zh-CN" dirty="0">
                <a:solidFill>
                  <a:srgbClr val="C00000"/>
                </a:solidFill>
              </a:rPr>
              <a:t>Brute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running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time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O(V^4)</a:t>
            </a:r>
            <a:endParaRPr lang="en-US" altLang="zh-CN" sz="18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9EC11B-4F5E-7573-0305-843ED7B54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34377"/>
              </p:ext>
            </p:extLst>
          </p:nvPr>
        </p:nvGraphicFramePr>
        <p:xfrm>
          <a:off x="0" y="1088883"/>
          <a:ext cx="7651668" cy="3633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394">
                  <a:extLst>
                    <a:ext uri="{9D8B030D-6E8A-4147-A177-3AD203B41FA5}">
                      <a16:colId xmlns:a16="http://schemas.microsoft.com/office/drawing/2014/main" val="3598659427"/>
                    </a:ext>
                  </a:extLst>
                </a:gridCol>
                <a:gridCol w="6163751">
                  <a:extLst>
                    <a:ext uri="{9D8B030D-6E8A-4147-A177-3AD203B41FA5}">
                      <a16:colId xmlns:a16="http://schemas.microsoft.com/office/drawing/2014/main" val="683004222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376373095"/>
                    </a:ext>
                  </a:extLst>
                </a:gridCol>
              </a:tblGrid>
              <a:tr h="48434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23744"/>
                  </a:ext>
                </a:extLst>
              </a:tr>
              <a:tr h="528703">
                <a:tc>
                  <a:txBody>
                    <a:bodyPr/>
                    <a:lstStyle/>
                    <a:p>
                      <a:r>
                        <a:rPr lang="en-US" sz="1200" dirty="0"/>
                        <a:t>Subproblem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Subproblems: Let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𝑑𝑖𝑠𝑡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 𝑖, 𝑗, 𝑘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be the cost of the shortest path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 → 𝑗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with intermediate vertices in the set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1, 2, … , 𝑘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O(n^3)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005606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/>
                        <a:t>Decision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Case1:Not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𝑑(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j,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k-1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Case2: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𝑑(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k,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k-1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𝑑(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,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j,k-1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Case3: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Case2: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zh-CN" sz="18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ij</a:t>
                      </a:r>
                      <a:endParaRPr lang="en-US" sz="1800" kern="1200" baseline="-250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032275"/>
                  </a:ext>
                </a:extLst>
              </a:tr>
              <a:tr h="484346">
                <a:tc>
                  <a:txBody>
                    <a:bodyPr/>
                    <a:lstStyle/>
                    <a:p>
                      <a:r>
                        <a:rPr lang="en-US" sz="1200" dirty="0"/>
                        <a:t>Base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j: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0;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𝑑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𝑖, 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zh-CN" sz="18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ij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061880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43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194808A-8490-83B5-CCB1-087262A0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3857400"/>
            <a:ext cx="4499758" cy="961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9823AA-1D55-2B4D-3C68-335A2368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11" y="1088883"/>
            <a:ext cx="4229678" cy="2768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5BBD2-4D42-F824-B429-3F6504DF1D14}"/>
              </a:ext>
            </a:extLst>
          </p:cNvPr>
          <p:cNvSpPr txBox="1"/>
          <p:nvPr/>
        </p:nvSpPr>
        <p:spPr>
          <a:xfrm>
            <a:off x="7651668" y="3257488"/>
            <a:ext cx="28273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zh-CN" altLang="en-US" sz="14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初始化</a:t>
            </a:r>
            <a:r>
              <a:rPr lang="zh-CN" altLang="en-US" sz="1400" dirty="0">
                <a:solidFill>
                  <a:srgbClr val="C00000"/>
                </a:solidFill>
              </a:rPr>
              <a:t>一个矩阵，对于</a:t>
            </a:r>
            <a:r>
              <a:rPr lang="en-US" altLang="zh-CN" sz="1400" dirty="0" err="1">
                <a:solidFill>
                  <a:srgbClr val="C00000"/>
                </a:solidFill>
              </a:rPr>
              <a:t>i</a:t>
            </a:r>
            <a:r>
              <a:rPr lang="en-US" altLang="zh-CN" sz="1400" dirty="0">
                <a:solidFill>
                  <a:srgbClr val="C00000"/>
                </a:solidFill>
              </a:rPr>
              <a:t>=j</a:t>
            </a:r>
            <a:r>
              <a:rPr lang="zh-CN" altLang="en-US" sz="1400" dirty="0">
                <a:solidFill>
                  <a:srgbClr val="C00000"/>
                </a:solidFill>
              </a:rPr>
              <a:t>赋值为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  <a:r>
              <a:rPr lang="zh-CN" altLang="en-US" sz="1400" dirty="0">
                <a:solidFill>
                  <a:srgbClr val="C00000"/>
                </a:solidFill>
              </a:rPr>
              <a:t>；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0" algn="l" defTabSz="914400" rtl="0" eaLnBrk="1" latinLnBrk="0" hangingPunct="1"/>
            <a:r>
              <a:rPr lang="en-US" altLang="zh-CN" sz="1400" dirty="0" err="1">
                <a:solidFill>
                  <a:srgbClr val="C00000"/>
                </a:solidFill>
              </a:rPr>
              <a:t>i</a:t>
            </a:r>
            <a:r>
              <a:rPr lang="zh-CN" altLang="en-US" sz="1400" dirty="0">
                <a:solidFill>
                  <a:srgbClr val="C00000"/>
                </a:solidFill>
              </a:rPr>
              <a:t> 和 </a:t>
            </a:r>
            <a:r>
              <a:rPr lang="en-US" altLang="zh-CN" sz="1400" dirty="0">
                <a:solidFill>
                  <a:srgbClr val="C00000"/>
                </a:solidFill>
              </a:rPr>
              <a:t>j</a:t>
            </a:r>
            <a:r>
              <a:rPr lang="zh-CN" altLang="en-US" sz="1400" dirty="0">
                <a:solidFill>
                  <a:srgbClr val="C00000"/>
                </a:solidFill>
              </a:rPr>
              <a:t> 当</a:t>
            </a:r>
            <a:r>
              <a:rPr lang="en-US" altLang="zh-CN" sz="1400" dirty="0">
                <a:solidFill>
                  <a:srgbClr val="C00000"/>
                </a:solidFill>
              </a:rPr>
              <a:t>K</a:t>
            </a:r>
            <a:r>
              <a:rPr lang="zh-CN" altLang="en-US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=</a:t>
            </a:r>
            <a:r>
              <a:rPr lang="zh-CN" altLang="en-US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0,</a:t>
            </a:r>
            <a:r>
              <a:rPr lang="zh-CN" altLang="en-US" sz="1400" dirty="0">
                <a:solidFill>
                  <a:srgbClr val="C00000"/>
                </a:solidFill>
              </a:rPr>
              <a:t> 赋值为直接连接的数值，</a:t>
            </a:r>
            <a:r>
              <a:rPr lang="zh-CN" altLang="en-US" sz="14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其他为无穷大。</a:t>
            </a:r>
            <a:endParaRPr lang="en-US" altLang="zh-CN" sz="14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F232DB-9344-EFF3-14FB-B7EB6415C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82" y="4830590"/>
            <a:ext cx="6518564" cy="19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35A8E3-9AAB-5BCC-74EF-04040D35D4A4}"/>
              </a:ext>
            </a:extLst>
          </p:cNvPr>
          <p:cNvSpPr txBox="1"/>
          <p:nvPr/>
        </p:nvSpPr>
        <p:spPr>
          <a:xfrm>
            <a:off x="130628" y="112218"/>
            <a:ext cx="7723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P5: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Rod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Cutting—Template1—Maximum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revenue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6638DF-EE72-C7A9-2B66-4200AA828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33593"/>
              </p:ext>
            </p:extLst>
          </p:nvPr>
        </p:nvGraphicFramePr>
        <p:xfrm>
          <a:off x="0" y="1088883"/>
          <a:ext cx="7651668" cy="3247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1">
                  <a:extLst>
                    <a:ext uri="{9D8B030D-6E8A-4147-A177-3AD203B41FA5}">
                      <a16:colId xmlns:a16="http://schemas.microsoft.com/office/drawing/2014/main" val="3598659427"/>
                    </a:ext>
                  </a:extLst>
                </a:gridCol>
                <a:gridCol w="6060374">
                  <a:extLst>
                    <a:ext uri="{9D8B030D-6E8A-4147-A177-3AD203B41FA5}">
                      <a16:colId xmlns:a16="http://schemas.microsoft.com/office/drawing/2014/main" val="683004222"/>
                    </a:ext>
                  </a:extLst>
                </a:gridCol>
                <a:gridCol w="807523">
                  <a:extLst>
                    <a:ext uri="{9D8B030D-6E8A-4147-A177-3AD203B41FA5}">
                      <a16:colId xmlns:a16="http://schemas.microsoft.com/office/drawing/2014/main" val="376373095"/>
                    </a:ext>
                  </a:extLst>
                </a:gridCol>
              </a:tblGrid>
              <a:tr h="48434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23744"/>
                  </a:ext>
                </a:extLst>
              </a:tr>
              <a:tr h="528703">
                <a:tc>
                  <a:txBody>
                    <a:bodyPr/>
                    <a:lstStyle/>
                    <a:p>
                      <a:r>
                        <a:rPr lang="en-US" sz="1200" dirty="0"/>
                        <a:t>Subproblem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It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will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revenue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achievable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by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cutting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x[1:i]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O(n²)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05606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/>
                        <a:t>Decision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[n]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max{Pi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[n-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]}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to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032275"/>
                  </a:ext>
                </a:extLst>
              </a:tr>
              <a:tr h="484346">
                <a:tc>
                  <a:txBody>
                    <a:bodyPr/>
                    <a:lstStyle/>
                    <a:p>
                      <a:r>
                        <a:rPr lang="en-US" sz="1200" dirty="0"/>
                        <a:t>Base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其他初始化为无穷小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061880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]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max{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],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[j]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-j]}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to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n,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j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&lt;=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43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6911438-A6F2-11DC-7E86-735D8089F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61" y="2565070"/>
            <a:ext cx="6689139" cy="4180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19F60-4283-DC8C-3AA5-9C03B23ADA0E}"/>
              </a:ext>
            </a:extLst>
          </p:cNvPr>
          <p:cNvSpPr txBox="1"/>
          <p:nvPr/>
        </p:nvSpPr>
        <p:spPr>
          <a:xfrm>
            <a:off x="341643" y="442552"/>
            <a:ext cx="11509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先求出局部最大，然后通过局部扩大到整体最大。</a:t>
            </a:r>
            <a:endParaRPr lang="en-US" altLang="zh-CN" sz="18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CF30A-EE47-1608-8FBA-D2FAB224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8" y="4375621"/>
            <a:ext cx="5403273" cy="2331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1C070-CEFF-F4CC-E110-840161801613}"/>
              </a:ext>
            </a:extLst>
          </p:cNvPr>
          <p:cNvSpPr txBox="1"/>
          <p:nvPr/>
        </p:nvSpPr>
        <p:spPr>
          <a:xfrm>
            <a:off x="6096000" y="15858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P6: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Knapsack w/ Repetition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—Template1—Maximum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revenue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25426-DCC7-6537-1240-08289745B5E4}"/>
              </a:ext>
            </a:extLst>
          </p:cNvPr>
          <p:cNvSpPr txBox="1"/>
          <p:nvPr/>
        </p:nvSpPr>
        <p:spPr>
          <a:xfrm>
            <a:off x="6651172" y="527916"/>
            <a:ext cx="612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先求出局部最大，然后通过局部扩大到整体最大</a:t>
            </a:r>
            <a:endParaRPr lang="en-US" altLang="zh-CN" sz="1800" kern="1200" dirty="0">
              <a:solidFill>
                <a:srgbClr val="C00000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跟铁棒的思路是一致的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0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182E7-F140-72EA-7189-B8D904275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7D331-0C05-1EC0-A60F-FEBB61BBCBC6}"/>
              </a:ext>
            </a:extLst>
          </p:cNvPr>
          <p:cNvSpPr txBox="1"/>
          <p:nvPr/>
        </p:nvSpPr>
        <p:spPr>
          <a:xfrm>
            <a:off x="-1" y="0"/>
            <a:ext cx="8455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P7: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Knapsack w/o Repetition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—Template1—Maximum</a:t>
            </a:r>
            <a:r>
              <a:rPr lang="zh-CN" altLang="en-US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E0258-AB1B-CE9A-D10E-2CE873C157AF}"/>
              </a:ext>
            </a:extLst>
          </p:cNvPr>
          <p:cNvSpPr txBox="1"/>
          <p:nvPr/>
        </p:nvSpPr>
        <p:spPr>
          <a:xfrm>
            <a:off x="555172" y="369332"/>
            <a:ext cx="612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重点是不能重复取</a:t>
            </a:r>
            <a:r>
              <a:rPr lang="zh-CN" altLang="en-US" dirty="0"/>
              <a:t>，每件只能去一次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BAAB6-F944-5CCA-D1A0-A9CDB3F46224}"/>
              </a:ext>
            </a:extLst>
          </p:cNvPr>
          <p:cNvSpPr txBox="1"/>
          <p:nvPr/>
        </p:nvSpPr>
        <p:spPr>
          <a:xfrm>
            <a:off x="555172" y="923330"/>
            <a:ext cx="612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</a:t>
            </a:r>
            <a:r>
              <a:rPr lang="en-US" altLang="zh-CN" dirty="0" err="1"/>
              <a:t>p</a:t>
            </a:r>
            <a:r>
              <a:rPr lang="en-US" altLang="zh-CN" dirty="0"/>
              <a:t>[j][w]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 </a:t>
            </a:r>
            <a:r>
              <a:rPr lang="en-US" altLang="zh-CN" dirty="0"/>
              <a:t>max(</a:t>
            </a:r>
            <a:r>
              <a:rPr lang="en-US" altLang="zh-CN" dirty="0" err="1"/>
              <a:t>dp</a:t>
            </a:r>
            <a:r>
              <a:rPr lang="en-US" altLang="zh-CN" dirty="0"/>
              <a:t>[j-1][w],</a:t>
            </a:r>
            <a:r>
              <a:rPr lang="zh-CN" altLang="en-US" dirty="0"/>
              <a:t> </a:t>
            </a:r>
            <a:r>
              <a:rPr lang="en-US" altLang="zh-CN" dirty="0" err="1"/>
              <a:t>dp</a:t>
            </a:r>
            <a:r>
              <a:rPr lang="en-US" altLang="zh-CN" dirty="0"/>
              <a:t>[j-1][w-</a:t>
            </a:r>
            <a:r>
              <a:rPr lang="en-US" altLang="zh-CN" dirty="0" err="1"/>
              <a:t>wj</a:t>
            </a:r>
            <a:r>
              <a:rPr lang="en-US" altLang="zh-CN" dirty="0"/>
              <a:t>]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vj</a:t>
            </a:r>
            <a:r>
              <a:rPr lang="en-US" altLang="zh-CN" dirty="0"/>
              <a:t>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157A62-6D60-6FEF-B5CE-03F1170EA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447616"/>
              </p:ext>
            </p:extLst>
          </p:nvPr>
        </p:nvGraphicFramePr>
        <p:xfrm>
          <a:off x="-1" y="1454618"/>
          <a:ext cx="6022427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493">
                  <a:extLst>
                    <a:ext uri="{9D8B030D-6E8A-4147-A177-3AD203B41FA5}">
                      <a16:colId xmlns:a16="http://schemas.microsoft.com/office/drawing/2014/main" val="2561057943"/>
                    </a:ext>
                  </a:extLst>
                </a:gridCol>
                <a:gridCol w="546474">
                  <a:extLst>
                    <a:ext uri="{9D8B030D-6E8A-4147-A177-3AD203B41FA5}">
                      <a16:colId xmlns:a16="http://schemas.microsoft.com/office/drawing/2014/main" val="3407663808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1785094046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4150565726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2959467327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1115146076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4273449025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2804925520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1255105799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1741209260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482505086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2975586539"/>
                    </a:ext>
                  </a:extLst>
                </a:gridCol>
                <a:gridCol w="428860">
                  <a:extLst>
                    <a:ext uri="{9D8B030D-6E8A-4147-A177-3AD203B41FA5}">
                      <a16:colId xmlns:a16="http://schemas.microsoft.com/office/drawing/2014/main" val="376870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7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5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10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1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5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7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90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90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489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C393764-E21E-B7D7-6DA4-2096ADC3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502" y="553998"/>
            <a:ext cx="5614401" cy="107958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6E8D9D-ABC2-F525-C727-0B9CD81D8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858506"/>
              </p:ext>
            </p:extLst>
          </p:nvPr>
        </p:nvGraphicFramePr>
        <p:xfrm>
          <a:off x="6096000" y="1785934"/>
          <a:ext cx="5963406" cy="3704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40">
                  <a:extLst>
                    <a:ext uri="{9D8B030D-6E8A-4147-A177-3AD203B41FA5}">
                      <a16:colId xmlns:a16="http://schemas.microsoft.com/office/drawing/2014/main" val="3598659427"/>
                    </a:ext>
                  </a:extLst>
                </a:gridCol>
                <a:gridCol w="4723214">
                  <a:extLst>
                    <a:ext uri="{9D8B030D-6E8A-4147-A177-3AD203B41FA5}">
                      <a16:colId xmlns:a16="http://schemas.microsoft.com/office/drawing/2014/main" val="683004222"/>
                    </a:ext>
                  </a:extLst>
                </a:gridCol>
                <a:gridCol w="629352">
                  <a:extLst>
                    <a:ext uri="{9D8B030D-6E8A-4147-A177-3AD203B41FA5}">
                      <a16:colId xmlns:a16="http://schemas.microsoft.com/office/drawing/2014/main" val="376373095"/>
                    </a:ext>
                  </a:extLst>
                </a:gridCol>
              </a:tblGrid>
              <a:tr h="48434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Time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23744"/>
                  </a:ext>
                </a:extLst>
              </a:tr>
              <a:tr h="528703">
                <a:tc>
                  <a:txBody>
                    <a:bodyPr/>
                    <a:lstStyle/>
                    <a:p>
                      <a:r>
                        <a:rPr lang="en-US" sz="1200" dirty="0"/>
                        <a:t>Subproblem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][w] 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当我们考虑到第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个物品时，到达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重量的最佳大价值为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][w]， w from 0 to W.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O(n²)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05606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/>
                        <a:t>Decision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取此物品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i：dp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[i-1][w-weights[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]+v[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]， </a:t>
                      </a:r>
                      <a:r>
                        <a:rPr lang="ja-JP" altLang="en-US" sz="140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即除去此物品</a:t>
                      </a:r>
                      <a:r>
                        <a:rPr lang="en-US" sz="140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ja-JP" altLang="en-US" sz="140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的重量的情况下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，上一个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已求出最大价值，再此基础上加此物品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的价值。</a:t>
                      </a:r>
                      <a:endParaRPr lang="ja-JP" altLang="en-US" sz="1400">
                        <a:effectLst/>
                      </a:endParaRPr>
                    </a:p>
                    <a:p>
                      <a:r>
                        <a:rPr lang="en-US" altLang="ja-JP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和不取此物品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i：dp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[i-1][w]，</a:t>
                      </a:r>
                      <a:r>
                        <a:rPr lang="ja-JP" altLang="en-US" sz="140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即在总重量</a:t>
                      </a:r>
                      <a:r>
                        <a:rPr lang="en-US" sz="14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ja-JP" altLang="en-US" sz="1400" u="sng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的情况下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，上一个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的已求出最大价值。</a:t>
                      </a:r>
                      <a:endParaRPr lang="ja-JP" altLang="en-US" sz="1400">
                        <a:effectLst/>
                      </a:endParaRPr>
                    </a:p>
                    <a:p>
                      <a:r>
                        <a:rPr lang="ja-JP" alt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然后取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Max.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032275"/>
                  </a:ext>
                </a:extLst>
              </a:tr>
              <a:tr h="484346">
                <a:tc>
                  <a:txBody>
                    <a:bodyPr/>
                    <a:lstStyle/>
                    <a:p>
                      <a:r>
                        <a:rPr lang="en-US" sz="1200" dirty="0"/>
                        <a:t>Base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][0]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其他初始化为无穷小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061880"/>
                  </a:ext>
                </a:extLst>
              </a:tr>
              <a:tr h="835994">
                <a:tc>
                  <a:txBody>
                    <a:bodyPr/>
                    <a:lstStyle/>
                    <a:p>
                      <a:r>
                        <a:rPr lang="en-US" sz="1200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k( j, w ) = max { k( j-1 , w 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wj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)+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Vj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k( j-1 , w )}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4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50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3F92C-1FB1-9DE4-9DF9-3DB88272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3" y="1216900"/>
            <a:ext cx="11283151" cy="558428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AF48C-A13A-4D69-206E-3E4EB70C8615}"/>
              </a:ext>
            </a:extLst>
          </p:cNvPr>
          <p:cNvSpPr txBox="1"/>
          <p:nvPr/>
        </p:nvSpPr>
        <p:spPr>
          <a:xfrm>
            <a:off x="-1081073" y="74692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</a:rPr>
              <a:t>P8-Weighted Interval Scheduling</a:t>
            </a:r>
            <a:endParaRPr lang="en-US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241FC-3AF2-0F63-7562-3B98810A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26"/>
          <a:stretch/>
        </p:blipFill>
        <p:spPr>
          <a:xfrm>
            <a:off x="3943924" y="74692"/>
            <a:ext cx="4779676" cy="11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9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26F2F-F7F4-883F-FEF1-E621D684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65E7E7-446C-45BD-FE64-FE5A2CDB6AC8}"/>
              </a:ext>
            </a:extLst>
          </p:cNvPr>
          <p:cNvSpPr txBox="1"/>
          <p:nvPr/>
        </p:nvSpPr>
        <p:spPr>
          <a:xfrm>
            <a:off x="-1664494" y="1868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</a:rPr>
              <a:t>P9-Sharing Trading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D4042-2FF8-9F6E-152E-4A2B6D7E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514723"/>
            <a:ext cx="7772400" cy="61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4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2F44-B806-D4CC-1EDC-2535CEA5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CE4B7A-7949-121C-1165-6027CE937544}"/>
              </a:ext>
            </a:extLst>
          </p:cNvPr>
          <p:cNvSpPr txBox="1"/>
          <p:nvPr/>
        </p:nvSpPr>
        <p:spPr>
          <a:xfrm>
            <a:off x="-821532" y="12965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</a:rPr>
              <a:t>P10Longest Common Subsequence (LCS)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B422C-CF6A-F326-897D-2F615CCB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" y="498991"/>
            <a:ext cx="12096034" cy="622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B7873-86DE-A077-2E85-0F778F92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612" y="3669879"/>
            <a:ext cx="3241398" cy="19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4754</TotalTime>
  <Words>1270</Words>
  <Application>Microsoft Macintosh PowerPoint</Application>
  <PresentationFormat>Widescreen</PresentationFormat>
  <Paragraphs>240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Xingguang Chen</dc:creator>
  <cp:lastModifiedBy>Xingguang Chen</cp:lastModifiedBy>
  <cp:revision>11</cp:revision>
  <dcterms:created xsi:type="dcterms:W3CDTF">2025-04-17T22:27:58Z</dcterms:created>
  <dcterms:modified xsi:type="dcterms:W3CDTF">2025-04-22T21:29:44Z</dcterms:modified>
</cp:coreProperties>
</file>